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60" r:id="rId3"/>
    <p:sldId id="256" r:id="rId4"/>
    <p:sldId id="257" r:id="rId5"/>
    <p:sldId id="258" r:id="rId6"/>
    <p:sldId id="259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9\Desktop\Istocna%20Srbija\lok.prog,\IS%20Tabela%20-%20Lok%20%20Programi%20RR%20(3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9\Desktop\Istocna%20Srbija\lok.prog,\Tabela%20-%20Lok.programi%20RR%20-%20%20Izve&#353;taji%202015%20(2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9\Desktop\Istocna%20Srbija\lok.prog,\Tabela%20-%20Lok.programi%20RR%20-%20%20Izve&#353;taji%202015%20(2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9\Desktop\Istocna%20Srbija\lok.prog,\Tabela%20-%20Lok.programi%20RR%20-%20%20Izve&#353;taji%202015%20(2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9\Desktop\Istocna%20Srbija\lok.prog,\Tabela%20-%20Lok.programi%20RR%20-%20%20Izve&#353;taji%202015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Sheet4!$N$3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260249554367201E-2"/>
                  <c:y val="8.92857142857131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9E-4800-A854-2C05EBBEE003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9E-4800-A854-2C05EBBEE003}"/>
                </c:ext>
              </c:extLst>
            </c:dLbl>
            <c:dLbl>
              <c:idx val="7"/>
              <c:layout>
                <c:manualLayout>
                  <c:x val="2.1390374331550801E-2"/>
                  <c:y val="8.92857142857142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9E-4800-A854-2C05EBBEE00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Sheet4!$M$4:$M$11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Sheet4!$N$4:$N$11</c:f>
              <c:numCache>
                <c:formatCode>#,##0</c:formatCode>
                <c:ptCount val="8"/>
                <c:pt idx="0">
                  <c:v>4800</c:v>
                </c:pt>
                <c:pt idx="1">
                  <c:v>20000</c:v>
                </c:pt>
                <c:pt idx="2">
                  <c:v>23000</c:v>
                </c:pt>
                <c:pt idx="3">
                  <c:v>500</c:v>
                </c:pt>
                <c:pt idx="4">
                  <c:v>22392</c:v>
                </c:pt>
                <c:pt idx="5">
                  <c:v>13500</c:v>
                </c:pt>
                <c:pt idx="6">
                  <c:v>15830</c:v>
                </c:pt>
                <c:pt idx="7">
                  <c:v>11300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9E-4800-A854-2C05EBBEE003}"/>
            </c:ext>
          </c:extLst>
        </c:ser>
        <c:ser>
          <c:idx val="1"/>
          <c:order val="1"/>
          <c:tx>
            <c:strRef>
              <c:f>Sheet4!$O$3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130124777183601E-2"/>
                  <c:y val="2.9761904761904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9E-4800-A854-2C05EBBEE003}"/>
                </c:ext>
              </c:extLst>
            </c:dLbl>
            <c:dLbl>
              <c:idx val="1"/>
              <c:layout>
                <c:manualLayout>
                  <c:x val="0"/>
                  <c:y val="-1.2915806990044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9E-4800-A854-2C05EBBEE003}"/>
                </c:ext>
              </c:extLst>
            </c:dLbl>
            <c:dLbl>
              <c:idx val="4"/>
              <c:layout>
                <c:manualLayout>
                  <c:x val="2.3767082590611132E-3"/>
                  <c:y val="-1.7857142857142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9E-4800-A854-2C05EBBEE003}"/>
                </c:ext>
              </c:extLst>
            </c:dLbl>
            <c:dLbl>
              <c:idx val="5"/>
              <c:layout>
                <c:manualLayout>
                  <c:x val="2.3637029970806491E-2"/>
                  <c:y val="-6.4579034950224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9E-4800-A854-2C05EBBEE003}"/>
                </c:ext>
              </c:extLst>
            </c:dLbl>
            <c:dLbl>
              <c:idx val="7"/>
              <c:layout>
                <c:manualLayout>
                  <c:x val="0.14735591206179441"/>
                  <c:y val="-5.95238095238095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9E-4800-A854-2C05EBBEE00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Sheet4!$M$4:$M$11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Sheet4!$O$4:$O$11</c:f>
              <c:numCache>
                <c:formatCode>#,##0</c:formatCode>
                <c:ptCount val="8"/>
                <c:pt idx="0">
                  <c:v>2600</c:v>
                </c:pt>
                <c:pt idx="1">
                  <c:v>20000</c:v>
                </c:pt>
                <c:pt idx="3">
                  <c:v>15600</c:v>
                </c:pt>
                <c:pt idx="4">
                  <c:v>22002</c:v>
                </c:pt>
                <c:pt idx="5">
                  <c:v>19500</c:v>
                </c:pt>
                <c:pt idx="6">
                  <c:v>25000</c:v>
                </c:pt>
                <c:pt idx="7">
                  <c:v>6500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B9E-4800-A854-2C05EBBEE003}"/>
            </c:ext>
          </c:extLst>
        </c:ser>
        <c:ser>
          <c:idx val="2"/>
          <c:order val="2"/>
          <c:tx>
            <c:strRef>
              <c:f>Sheet4!$P$3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767082590612004E-3"/>
                  <c:y val="-1.488095238095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9E-4800-A854-2C05EBBEE003}"/>
                </c:ext>
              </c:extLst>
            </c:dLbl>
            <c:dLbl>
              <c:idx val="1"/>
              <c:layout>
                <c:manualLayout>
                  <c:x val="2.3767082590612004E-3"/>
                  <c:y val="-1.7857142857142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B9E-4800-A854-2C05EBBEE003}"/>
                </c:ext>
              </c:extLst>
            </c:dLbl>
            <c:dLbl>
              <c:idx val="5"/>
              <c:layout>
                <c:manualLayout>
                  <c:x val="0"/>
                  <c:y val="-1.1904761904761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B9E-4800-A854-2C05EBBEE003}"/>
                </c:ext>
              </c:extLst>
            </c:dLbl>
            <c:dLbl>
              <c:idx val="7"/>
              <c:layout>
                <c:manualLayout>
                  <c:x val="4.7449584816132862E-3"/>
                  <c:y val="-2.081010533096845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B9E-4800-A854-2C05EBBEE00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Sheet4!$M$4:$M$11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Sheet4!$P$4:$P$11</c:f>
              <c:numCache>
                <c:formatCode>#,##0</c:formatCode>
                <c:ptCount val="8"/>
                <c:pt idx="0">
                  <c:v>5400</c:v>
                </c:pt>
                <c:pt idx="1">
                  <c:v>15220</c:v>
                </c:pt>
                <c:pt idx="2">
                  <c:v>12000</c:v>
                </c:pt>
                <c:pt idx="5">
                  <c:v>16000</c:v>
                </c:pt>
                <c:pt idx="6">
                  <c:v>28000</c:v>
                </c:pt>
                <c:pt idx="7">
                  <c:v>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B9E-4800-A854-2C05EBBEE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325504"/>
        <c:axId val="108618112"/>
        <c:axId val="0"/>
      </c:bar3DChart>
      <c:catAx>
        <c:axId val="1083255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8618112"/>
        <c:crosses val="autoZero"/>
        <c:auto val="1"/>
        <c:lblAlgn val="ctr"/>
        <c:lblOffset val="100"/>
        <c:noMultiLvlLbl val="0"/>
      </c:catAx>
      <c:valAx>
        <c:axId val="108618112"/>
        <c:scaling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0832550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Sheet1!$C$32:$C$36</c:f>
              <c:strCache>
                <c:ptCount val="1"/>
                <c:pt idx="0">
                  <c:v>Планирана средства 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-2.3515905640114063E-2"/>
                  <c:y val="-7.198746624524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79-4394-A794-D0EC32A61029}"/>
                </c:ext>
              </c:extLst>
            </c:dLbl>
            <c:dLbl>
              <c:idx val="5"/>
              <c:layout>
                <c:manualLayout>
                  <c:x val="0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79-4394-A794-D0EC32A61029}"/>
                </c:ext>
              </c:extLst>
            </c:dLbl>
            <c:dLbl>
              <c:idx val="7"/>
              <c:layout>
                <c:manualLayout>
                  <c:x val="0.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79-4394-A794-D0EC32A610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Sheet1!$B$37:$B$44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Sheet1!$C$37:$C$44</c:f>
              <c:numCache>
                <c:formatCode>#,##0</c:formatCode>
                <c:ptCount val="8"/>
                <c:pt idx="0">
                  <c:v>4800</c:v>
                </c:pt>
                <c:pt idx="1">
                  <c:v>20000</c:v>
                </c:pt>
                <c:pt idx="2">
                  <c:v>23000</c:v>
                </c:pt>
                <c:pt idx="3">
                  <c:v>500</c:v>
                </c:pt>
                <c:pt idx="4">
                  <c:v>22392</c:v>
                </c:pt>
                <c:pt idx="5">
                  <c:v>13500</c:v>
                </c:pt>
                <c:pt idx="6">
                  <c:v>15830</c:v>
                </c:pt>
                <c:pt idx="7">
                  <c:v>11300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79-4394-A794-D0EC32A61029}"/>
            </c:ext>
          </c:extLst>
        </c:ser>
        <c:ser>
          <c:idx val="1"/>
          <c:order val="1"/>
          <c:tx>
            <c:strRef>
              <c:f>Sheet1!$D$32:$D$36</c:f>
              <c:strCache>
                <c:ptCount val="1"/>
                <c:pt idx="0">
                  <c:v>Исплаћена средства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26%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79-4394-A794-D0EC32A61029}"/>
                </c:ext>
              </c:extLst>
            </c:dLbl>
            <c:dLbl>
              <c:idx val="1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16%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79-4394-A794-D0EC32A61029}"/>
                </c:ext>
              </c:extLst>
            </c:dLbl>
            <c:dLbl>
              <c:idx val="2"/>
              <c:layout>
                <c:manualLayout>
                  <c:x val="1.9444444444444445E-2"/>
                  <c:y val="-4.6296296296296294E-3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A79-4394-A794-D0EC32A61029}"/>
                </c:ext>
              </c:extLst>
            </c:dLbl>
            <c:dLbl>
              <c:idx val="3"/>
              <c:layout>
                <c:manualLayout>
                  <c:x val="3.333333333333333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88%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79-4394-A794-D0EC32A61029}"/>
                </c:ext>
              </c:extLst>
            </c:dLbl>
            <c:dLbl>
              <c:idx val="4"/>
              <c:layout>
                <c:manualLayout>
                  <c:x val="5.8333333333333334E-2"/>
                  <c:y val="1.3888888888888888E-2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100%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A79-4394-A794-D0EC32A61029}"/>
                </c:ext>
              </c:extLst>
            </c:dLbl>
            <c:dLbl>
              <c:idx val="5"/>
              <c:layout>
                <c:manualLayout>
                  <c:x val="2.777777777777777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23%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A79-4394-A794-D0EC32A61029}"/>
                </c:ext>
              </c:extLst>
            </c:dLbl>
            <c:dLbl>
              <c:idx val="6"/>
              <c:layout>
                <c:manualLayout>
                  <c:x val="3.333333333333343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75%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A79-4394-A794-D0EC32A61029}"/>
                </c:ext>
              </c:extLst>
            </c:dLbl>
            <c:dLbl>
              <c:idx val="7"/>
              <c:layout>
                <c:manualLayout>
                  <c:x val="3.6111111111111108E-2"/>
                  <c:y val="4.6296296296296294E-3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61%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A79-4394-A794-D0EC32A610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Sheet1!$B$37:$B$44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Sheet1!$D$37:$D$44</c:f>
              <c:numCache>
                <c:formatCode>#,##0</c:formatCode>
                <c:ptCount val="8"/>
                <c:pt idx="0">
                  <c:v>1242</c:v>
                </c:pt>
                <c:pt idx="1">
                  <c:v>3216</c:v>
                </c:pt>
                <c:pt idx="2">
                  <c:v>326</c:v>
                </c:pt>
                <c:pt idx="3">
                  <c:v>440</c:v>
                </c:pt>
                <c:pt idx="4">
                  <c:v>22392</c:v>
                </c:pt>
                <c:pt idx="5">
                  <c:v>3107</c:v>
                </c:pt>
                <c:pt idx="6">
                  <c:v>11942</c:v>
                </c:pt>
                <c:pt idx="7">
                  <c:v>6847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A79-4394-A794-D0EC32A610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657664"/>
        <c:axId val="111805184"/>
        <c:axId val="0"/>
      </c:bar3DChart>
      <c:catAx>
        <c:axId val="108657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1805184"/>
        <c:crosses val="autoZero"/>
        <c:auto val="1"/>
        <c:lblAlgn val="ctr"/>
        <c:lblOffset val="100"/>
        <c:noMultiLvlLbl val="0"/>
      </c:catAx>
      <c:valAx>
        <c:axId val="1118051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86576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Sheet1!$C$45:$C$48</c:f>
              <c:strCache>
                <c:ptCount val="1"/>
                <c:pt idx="0">
                  <c:v>Планирана средства 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0"/>
                  <c:y val="-2.5195896601057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0E-4E57-9304-7745483392F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Sheet1!$B$49:$B$54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Sheet1!$C$49:$C$54</c:f>
              <c:numCache>
                <c:formatCode>#,##0</c:formatCode>
                <c:ptCount val="6"/>
                <c:pt idx="0">
                  <c:v>2600</c:v>
                </c:pt>
                <c:pt idx="1">
                  <c:v>20000</c:v>
                </c:pt>
                <c:pt idx="2">
                  <c:v>22002</c:v>
                </c:pt>
                <c:pt idx="3">
                  <c:v>19500</c:v>
                </c:pt>
                <c:pt idx="4">
                  <c:v>25000</c:v>
                </c:pt>
                <c:pt idx="5">
                  <c:v>6500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0E-4E57-9304-7745483392F6}"/>
            </c:ext>
          </c:extLst>
        </c:ser>
        <c:ser>
          <c:idx val="1"/>
          <c:order val="1"/>
          <c:tx>
            <c:strRef>
              <c:f>Sheet1!$D$45:$D$48</c:f>
              <c:strCache>
                <c:ptCount val="1"/>
                <c:pt idx="0">
                  <c:v>Исплаћена средства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6111111111111108E-2"/>
                  <c:y val="-4.6296296296296294E-3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97%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40E-4E57-9304-7745483392F6}"/>
                </c:ext>
              </c:extLst>
            </c:dLbl>
            <c:dLbl>
              <c:idx val="1"/>
              <c:layout>
                <c:manualLayout>
                  <c:x val="2.777777777777777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19%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0E-4E57-9304-7745483392F6}"/>
                </c:ext>
              </c:extLst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70%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0E-4E57-9304-7745483392F6}"/>
                </c:ext>
              </c:extLst>
            </c:dLbl>
            <c:dLbl>
              <c:idx val="3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35%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0E-4E57-9304-7745483392F6}"/>
                </c:ext>
              </c:extLst>
            </c:dLbl>
            <c:dLbl>
              <c:idx val="4"/>
              <c:layout>
                <c:manualLayout>
                  <c:x val="3.0555555555555659E-2"/>
                  <c:y val="-4.6296296296296294E-3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88%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0E-4E57-9304-7745483392F6}"/>
                </c:ext>
              </c:extLst>
            </c:dLbl>
            <c:dLbl>
              <c:idx val="5"/>
              <c:layout>
                <c:manualLayout>
                  <c:x val="3.333333333333333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sr-Cyrl-RS"/>
                      <a:t>75%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0E-4E57-9304-7745483392F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Sheet1!$B$49:$B$54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Sheet1!$D$49:$D$54</c:f>
              <c:numCache>
                <c:formatCode>#,##0</c:formatCode>
                <c:ptCount val="6"/>
                <c:pt idx="0">
                  <c:v>2532</c:v>
                </c:pt>
                <c:pt idx="1">
                  <c:v>3836</c:v>
                </c:pt>
                <c:pt idx="2">
                  <c:v>15444</c:v>
                </c:pt>
                <c:pt idx="3">
                  <c:v>6734</c:v>
                </c:pt>
                <c:pt idx="4">
                  <c:v>21954</c:v>
                </c:pt>
                <c:pt idx="5">
                  <c:v>4894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0E-4E57-9304-774548339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835392"/>
        <c:axId val="111849472"/>
        <c:axId val="0"/>
      </c:bar3DChart>
      <c:catAx>
        <c:axId val="111835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1849472"/>
        <c:crosses val="autoZero"/>
        <c:auto val="1"/>
        <c:lblAlgn val="ctr"/>
        <c:lblOffset val="100"/>
        <c:noMultiLvlLbl val="0"/>
      </c:catAx>
      <c:valAx>
        <c:axId val="11184947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18353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Sheet1!$D$231</c:f>
              <c:strCache>
                <c:ptCount val="1"/>
                <c:pt idx="0">
                  <c:v>Мере руралног развоја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5.0160890067472326E-3"/>
                  <c:y val="3.3535806867552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3B-4CBF-9941-6E892139C885}"/>
                </c:ext>
              </c:extLst>
            </c:dLbl>
            <c:dLbl>
              <c:idx val="2"/>
              <c:layout>
                <c:manualLayout>
                  <c:x val="5.01608900674727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3B-4CBF-9941-6E892139C88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22,39</a:t>
                    </a:r>
                    <a:r>
                      <a:rPr lang="sr-Latn-RS"/>
                      <a:t>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3B-4CBF-9941-6E892139C88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Sheet1!$C$232:$C$239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Sheet1!$D$232:$D$239</c:f>
              <c:numCache>
                <c:formatCode>#,##0</c:formatCode>
                <c:ptCount val="8"/>
                <c:pt idx="0">
                  <c:v>1242</c:v>
                </c:pt>
                <c:pt idx="1">
                  <c:v>316</c:v>
                </c:pt>
                <c:pt idx="2">
                  <c:v>326</c:v>
                </c:pt>
                <c:pt idx="3">
                  <c:v>0</c:v>
                </c:pt>
                <c:pt idx="4">
                  <c:v>22393</c:v>
                </c:pt>
                <c:pt idx="5">
                  <c:v>2538</c:v>
                </c:pt>
                <c:pt idx="6">
                  <c:v>10192</c:v>
                </c:pt>
                <c:pt idx="7">
                  <c:v>6847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3B-4CBF-9941-6E892139C885}"/>
            </c:ext>
          </c:extLst>
        </c:ser>
        <c:ser>
          <c:idx val="1"/>
          <c:order val="1"/>
          <c:tx>
            <c:strRef>
              <c:f>Sheet1!$E$231</c:f>
              <c:strCache>
                <c:ptCount val="1"/>
                <c:pt idx="0">
                  <c:v>Директна плаћања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88888888888888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3B-4CBF-9941-6E892139C885}"/>
                </c:ext>
              </c:extLst>
            </c:dLbl>
            <c:dLbl>
              <c:idx val="1"/>
              <c:layout>
                <c:manualLayout>
                  <c:x val="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3B-4CBF-9941-6E892139C885}"/>
                </c:ext>
              </c:extLst>
            </c:dLbl>
            <c:dLbl>
              <c:idx val="2"/>
              <c:layout>
                <c:manualLayout>
                  <c:x val="1.00321780134944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3B-4CBF-9941-6E892139C885}"/>
                </c:ext>
              </c:extLst>
            </c:dLbl>
            <c:dLbl>
              <c:idx val="3"/>
              <c:layout>
                <c:manualLayout>
                  <c:x val="7.1684587813620072E-3"/>
                  <c:y val="-1.006766114034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3B-4CBF-9941-6E892139C885}"/>
                </c:ext>
              </c:extLst>
            </c:dLbl>
            <c:dLbl>
              <c:idx val="4"/>
              <c:layout>
                <c:manualLayout>
                  <c:x val="1.75563115236153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3B-4CBF-9941-6E892139C885}"/>
                </c:ext>
              </c:extLst>
            </c:dLbl>
            <c:dLbl>
              <c:idx val="5"/>
              <c:layout>
                <c:manualLayout>
                  <c:x val="1.2895873522470567E-2"/>
                  <c:y val="-7.34177683961041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3B-4CBF-9941-6E892139C885}"/>
                </c:ext>
              </c:extLst>
            </c:dLbl>
            <c:dLbl>
              <c:idx val="6"/>
              <c:layout>
                <c:manualLayout>
                  <c:x val="1.5473589354269278E-2"/>
                  <c:y val="6.80479946672591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3B-4CBF-9941-6E892139C885}"/>
                </c:ext>
              </c:extLst>
            </c:dLbl>
            <c:dLbl>
              <c:idx val="7"/>
              <c:layout>
                <c:manualLayout>
                  <c:x val="1.00321780134944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3B-4CBF-9941-6E892139C88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Sheet1!$C$232:$C$239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Sheet1!$E$232:$E$239</c:f>
              <c:numCache>
                <c:formatCode>#,##0</c:formatCode>
                <c:ptCount val="8"/>
                <c:pt idx="0">
                  <c:v>0</c:v>
                </c:pt>
                <c:pt idx="1">
                  <c:v>2900</c:v>
                </c:pt>
                <c:pt idx="2">
                  <c:v>0</c:v>
                </c:pt>
                <c:pt idx="3">
                  <c:v>440</c:v>
                </c:pt>
                <c:pt idx="4">
                  <c:v>0</c:v>
                </c:pt>
                <c:pt idx="5">
                  <c:v>569</c:v>
                </c:pt>
                <c:pt idx="6">
                  <c:v>1750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23B-4CBF-9941-6E892139C885}"/>
            </c:ext>
          </c:extLst>
        </c:ser>
        <c:ser>
          <c:idx val="2"/>
          <c:order val="2"/>
          <c:tx>
            <c:strRef>
              <c:f>Sheet1!$F$231</c:f>
              <c:strCache>
                <c:ptCount val="1"/>
                <c:pt idx="0">
                  <c:v>Остале мере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698142406174846E-2"/>
                  <c:y val="-3.6676208090168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23B-4CBF-9941-6E892139C885}"/>
                </c:ext>
              </c:extLst>
            </c:dLbl>
            <c:dLbl>
              <c:idx val="1"/>
              <c:layout>
                <c:manualLayout>
                  <c:x val="1.388888888888888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23B-4CBF-9941-6E892139C885}"/>
                </c:ext>
              </c:extLst>
            </c:dLbl>
            <c:dLbl>
              <c:idx val="2"/>
              <c:layout>
                <c:manualLayout>
                  <c:x val="1.388888888888888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3B-4CBF-9941-6E892139C885}"/>
                </c:ext>
              </c:extLst>
            </c:dLbl>
            <c:dLbl>
              <c:idx val="3"/>
              <c:layout>
                <c:manualLayout>
                  <c:x val="1.504826702024169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3B-4CBF-9941-6E892139C885}"/>
                </c:ext>
              </c:extLst>
            </c:dLbl>
            <c:dLbl>
              <c:idx val="4"/>
              <c:layout>
                <c:manualLayout>
                  <c:x val="2.25724005303625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3B-4CBF-9941-6E892139C885}"/>
                </c:ext>
              </c:extLst>
            </c:dLbl>
            <c:dLbl>
              <c:idx val="5"/>
              <c:layout>
                <c:manualLayout>
                  <c:x val="2.25724005303625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3B-4CBF-9941-6E892139C885}"/>
                </c:ext>
              </c:extLst>
            </c:dLbl>
            <c:dLbl>
              <c:idx val="6"/>
              <c:layout>
                <c:manualLayout>
                  <c:x val="1.755631152361522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3B-4CBF-9941-6E892139C885}"/>
                </c:ext>
              </c:extLst>
            </c:dLbl>
            <c:dLbl>
              <c:idx val="7"/>
              <c:layout>
                <c:manualLayout>
                  <c:x val="1.504890895410082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23B-4CBF-9941-6E892139C88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Sheet1!$C$232:$C$239</c:f>
              <c:strCache>
                <c:ptCount val="8"/>
                <c:pt idx="0">
                  <c:v>Бољевац</c:v>
                </c:pt>
                <c:pt idx="1">
                  <c:v>Бор</c:v>
                </c:pt>
                <c:pt idx="2">
                  <c:v>Зајечар</c:v>
                </c:pt>
                <c:pt idx="3">
                  <c:v>Кладово</c:v>
                </c:pt>
                <c:pt idx="4">
                  <c:v>Књажевац</c:v>
                </c:pt>
                <c:pt idx="5">
                  <c:v>Мајданпек</c:v>
                </c:pt>
                <c:pt idx="6">
                  <c:v>Неготин</c:v>
                </c:pt>
                <c:pt idx="7">
                  <c:v>Сокобања</c:v>
                </c:pt>
              </c:strCache>
            </c:strRef>
          </c:cat>
          <c:val>
            <c:numRef>
              <c:f>Sheet1!$F$232:$F$239</c:f>
              <c:numCache>
                <c:formatCode>#,##0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C23B-4CBF-9941-6E892139C8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907968"/>
        <c:axId val="111909504"/>
        <c:axId val="0"/>
      </c:bar3DChart>
      <c:catAx>
        <c:axId val="11190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1909504"/>
        <c:crosses val="autoZero"/>
        <c:auto val="1"/>
        <c:lblAlgn val="ctr"/>
        <c:lblOffset val="100"/>
        <c:noMultiLvlLbl val="0"/>
      </c:catAx>
      <c:valAx>
        <c:axId val="11190950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190796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Sheet1!$D$250</c:f>
              <c:strCache>
                <c:ptCount val="1"/>
                <c:pt idx="0">
                  <c:v>Мере руралног развоја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5.07054771692034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21-462A-9832-6861D32EF7E8}"/>
                </c:ext>
              </c:extLst>
            </c:dLbl>
            <c:dLbl>
              <c:idx val="3"/>
              <c:layout>
                <c:manualLayout>
                  <c:x val="8.8184646150427076E-3"/>
                  <c:y val="-1.3064392022285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21-462A-9832-6861D32EF7E8}"/>
                </c:ext>
              </c:extLst>
            </c:dLbl>
            <c:dLbl>
              <c:idx val="4"/>
              <c:layout>
                <c:manualLayout>
                  <c:x val="5.5554938340184427E-3"/>
                  <c:y val="8.244968666033066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21-462A-9832-6861D32EF7E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Sheet1!$C$251:$C$256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Sheet1!$D$251:$D$256</c:f>
              <c:numCache>
                <c:formatCode>#,##0</c:formatCode>
                <c:ptCount val="6"/>
                <c:pt idx="0">
                  <c:v>2532</c:v>
                </c:pt>
                <c:pt idx="1">
                  <c:v>190</c:v>
                </c:pt>
                <c:pt idx="2">
                  <c:v>15444</c:v>
                </c:pt>
                <c:pt idx="3">
                  <c:v>5993</c:v>
                </c:pt>
                <c:pt idx="4">
                  <c:v>19389</c:v>
                </c:pt>
                <c:pt idx="5">
                  <c:v>4894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21-462A-9832-6861D32EF7E8}"/>
            </c:ext>
          </c:extLst>
        </c:ser>
        <c:ser>
          <c:idx val="1"/>
          <c:order val="1"/>
          <c:tx>
            <c:strRef>
              <c:f>Sheet1!$E$250</c:f>
              <c:strCache>
                <c:ptCount val="1"/>
                <c:pt idx="0">
                  <c:v>Директна плаћања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7.0547716920342507E-3"/>
                  <c:y val="-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21-462A-9832-6861D32EF7E8}"/>
                </c:ext>
              </c:extLst>
            </c:dLbl>
            <c:dLbl>
              <c:idx val="2"/>
              <c:layout>
                <c:manualLayout>
                  <c:x val="2.5000000000000001E-2"/>
                  <c:y val="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21-462A-9832-6861D32EF7E8}"/>
                </c:ext>
              </c:extLst>
            </c:dLbl>
            <c:dLbl>
              <c:idx val="3"/>
              <c:layout>
                <c:manualLayout>
                  <c:x val="1.9444444444444445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821-462A-9832-6861D32EF7E8}"/>
                </c:ext>
              </c:extLst>
            </c:dLbl>
            <c:dLbl>
              <c:idx val="4"/>
              <c:layout>
                <c:manualLayout>
                  <c:x val="2.4029691145428286E-2"/>
                  <c:y val="1.3635316240582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21-462A-9832-6861D32EF7E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Sheet1!$C$251:$C$256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Sheet1!$E$251:$E$256</c:f>
              <c:numCache>
                <c:formatCode>#,##0</c:formatCode>
                <c:ptCount val="6"/>
                <c:pt idx="0">
                  <c:v>0</c:v>
                </c:pt>
                <c:pt idx="1">
                  <c:v>3646</c:v>
                </c:pt>
                <c:pt idx="2">
                  <c:v>0</c:v>
                </c:pt>
                <c:pt idx="3">
                  <c:v>741</c:v>
                </c:pt>
                <c:pt idx="4">
                  <c:v>2556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21-462A-9832-6861D32EF7E8}"/>
            </c:ext>
          </c:extLst>
        </c:ser>
        <c:ser>
          <c:idx val="2"/>
          <c:order val="2"/>
          <c:tx>
            <c:strRef>
              <c:f>Sheet1!$F$250</c:f>
              <c:strCache>
                <c:ptCount val="1"/>
                <c:pt idx="0">
                  <c:v>Кредитна подршка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9444444444444445E-2"/>
                  <c:y val="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21-462A-9832-6861D32EF7E8}"/>
                </c:ext>
              </c:extLst>
            </c:dLbl>
            <c:dLbl>
              <c:idx val="3"/>
              <c:layout>
                <c:manualLayout>
                  <c:x val="3.0555555555555555E-2"/>
                  <c:y val="4.62962962962971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821-462A-9832-6861D32EF7E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Sheet1!$C$251:$C$256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Sheet1!$F$251:$F$256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21-462A-9832-6861D32EF7E8}"/>
            </c:ext>
          </c:extLst>
        </c:ser>
        <c:ser>
          <c:idx val="3"/>
          <c:order val="3"/>
          <c:tx>
            <c:strRef>
              <c:f>Sheet1!$G$250</c:f>
              <c:strCache>
                <c:ptCount val="1"/>
                <c:pt idx="0">
                  <c:v>Остале мере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7777777777777776E-2"/>
                  <c:y val="9.25925925925934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821-462A-9832-6861D32EF7E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Sheet1!$C$251:$C$256</c:f>
              <c:strCache>
                <c:ptCount val="6"/>
                <c:pt idx="0">
                  <c:v>Бољевац</c:v>
                </c:pt>
                <c:pt idx="1">
                  <c:v>Бор</c:v>
                </c:pt>
                <c:pt idx="2">
                  <c:v>Књажевац</c:v>
                </c:pt>
                <c:pt idx="3">
                  <c:v>Мајданпек</c:v>
                </c:pt>
                <c:pt idx="4">
                  <c:v>Неготин</c:v>
                </c:pt>
                <c:pt idx="5">
                  <c:v>Сокобања</c:v>
                </c:pt>
              </c:strCache>
            </c:strRef>
          </c:cat>
          <c:val>
            <c:numRef>
              <c:f>Sheet1!$G$251:$G$256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821-462A-9832-6861D32EF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070656"/>
        <c:axId val="112072192"/>
        <c:axId val="0"/>
      </c:bar3DChart>
      <c:catAx>
        <c:axId val="112070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12072192"/>
        <c:crosses val="autoZero"/>
        <c:auto val="1"/>
        <c:lblAlgn val="ctr"/>
        <c:lblOffset val="100"/>
        <c:noMultiLvlLbl val="0"/>
      </c:catAx>
      <c:valAx>
        <c:axId val="1120721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20706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84674F9-71BD-4584-94D5-87F7FF5E80E6}" type="datetimeFigureOut">
              <a:rPr lang="en-US" smtClean="0"/>
              <a:t>30-May-17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C4BABFF-B2BC-4A1F-9475-21F0A62A2D8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315200" cy="25950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ПРЕПОРУКЕ У ВЕЗИ КОРИШЋЕЊЕ ПРОГРАМА ПРЕТПРИСТУПНЕ ПОМОЋИ ЗА РУРАЛНИ РАЗВОЈ </a:t>
            </a:r>
            <a:br>
              <a:rPr lang="ru-RU" sz="2800" b="1" dirty="0"/>
            </a:br>
            <a:r>
              <a:rPr lang="ru-RU" sz="2800" b="1" dirty="0"/>
              <a:t>(ИПАРД II ПРОГРАМ)</a:t>
            </a:r>
            <a:br>
              <a:rPr lang="ru-RU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68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2348880"/>
            <a:ext cx="7315200" cy="1394617"/>
          </a:xfrm>
        </p:spPr>
        <p:txBody>
          <a:bodyPr/>
          <a:lstStyle/>
          <a:p>
            <a:pPr algn="ctr"/>
            <a:r>
              <a:rPr lang="sr-Cyrl-RS" b="1" dirty="0"/>
              <a:t>Хвала на пажњи</a:t>
            </a:r>
            <a:r>
              <a:rPr lang="en-US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0882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15200" cy="1154097"/>
          </a:xfrm>
        </p:spPr>
        <p:txBody>
          <a:bodyPr>
            <a:normAutofit/>
          </a:bodyPr>
          <a:lstStyle/>
          <a:p>
            <a:pPr lvl="0" algn="ctr"/>
            <a:r>
              <a:rPr lang="sr-Cyrl-RS" sz="2200" b="1" dirty="0"/>
              <a:t>ПОДРШКА НА ПОКРАЈИНСКОМ И ЛОКАЛНОМ НИВОУ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315200" cy="46085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sz="1600" dirty="0"/>
              <a:t>Чланом 13. Закона о подстицајима у пољопривреди и руралном развоју (СГ РС, бр. </a:t>
            </a:r>
            <a:r>
              <a:rPr lang="nn-NO" sz="1600" dirty="0"/>
              <a:t>10/2013, 142/2014, 103/2015 i 101/2016)</a:t>
            </a:r>
            <a:r>
              <a:rPr lang="sr-Cyrl-RS" sz="1600" dirty="0"/>
              <a:t> предвиђена је могућност утврђивања мера подршке за спровођење пољопривредне политике и политике руралног развоја од стране органа аутономне покрајине и јединице локалне самоуправе за подручје територије АП и ЈЛС.</a:t>
            </a:r>
          </a:p>
          <a:p>
            <a:pPr marL="0" indent="0" algn="just">
              <a:buNone/>
            </a:pPr>
            <a:endParaRPr lang="sr-Cyrl-RS" sz="1600" dirty="0"/>
          </a:p>
          <a:p>
            <a:pPr algn="just"/>
            <a:r>
              <a:rPr lang="sr-Cyrl-RS" sz="1600" dirty="0"/>
              <a:t>Законом је изузета подршка која се односи на директна плаћања (осим за трошкове складиштења у јавним складиштима и регресе за репродуктивни материјал - и то само за вештачко осемењавање). </a:t>
            </a:r>
          </a:p>
          <a:p>
            <a:pPr marL="0" indent="0" algn="just">
              <a:buNone/>
            </a:pPr>
            <a:endParaRPr lang="sr-Cyrl-RS" sz="1600" dirty="0"/>
          </a:p>
          <a:p>
            <a:pPr algn="just"/>
            <a:r>
              <a:rPr lang="ru-RU" sz="1600" dirty="0"/>
              <a:t>Програм подршке за спровођење пољопривредне политике и политике руралног развоја доноси надлежни орган АП, односно ЈЛС, уз претходну сагласност министарства надлежног за послове пољопривреде и руралног развоја. 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/>
              <a:t>Поменутим Законом предвиђена је и обавеза подношења Извештаја о спровођењу мера пољопривредне политике и политике руралног развоја од стране надлежног органа АП и ЈЛС министарству, најкасније до 31. марта текуће године, за подршку реализовану на основу Програма из претходне године.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5412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-315416"/>
            <a:ext cx="6840760" cy="165618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br>
              <a:rPr lang="en-US" sz="2200" b="1" dirty="0"/>
            </a:br>
            <a:r>
              <a:rPr lang="sr-Cyrl-RS" sz="2200" b="1" dirty="0"/>
              <a:t>Преглед планираних буџетских средства за пољопривреду и рурални развој, у 000 РСД, 2015-2017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860438656"/>
              </p:ext>
            </p:extLst>
          </p:nvPr>
        </p:nvGraphicFramePr>
        <p:xfrm>
          <a:off x="1902142" y="1296034"/>
          <a:ext cx="5910218" cy="3933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78204" y="5381927"/>
            <a:ext cx="78488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400" dirty="0"/>
              <a:t>За спровођење локалних програма подршке пољопривреди и руралном развоју у наведеним општинама у 2015. години предвиђена су буџетска средства у укупном износу од око 111.3 милиона динара</a:t>
            </a:r>
            <a:r>
              <a:rPr lang="en-US" sz="1400" dirty="0"/>
              <a:t>, </a:t>
            </a:r>
            <a:r>
              <a:rPr lang="sr-Cyrl-RS" sz="1400" dirty="0"/>
              <a:t>док су у 2016. години незнатно мања, и то за 0.1% и износе око 111.2 милиона динара. Подаци о планираним буџетским средствима у 2017. години су прелиминарни и износе око 88.6 милиона динара.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7554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114800" cy="101297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/>
              <a:t>Преглед планираних и исплаћених средства за пољопривреду и рурали развој, у 000 РСД, у 2015.години</a:t>
            </a:r>
            <a:endParaRPr lang="en-US" sz="1400" b="1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137855514"/>
              </p:ext>
            </p:extLst>
          </p:nvPr>
        </p:nvGraphicFramePr>
        <p:xfrm>
          <a:off x="179512" y="1484784"/>
          <a:ext cx="43204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17895576"/>
              </p:ext>
            </p:extLst>
          </p:nvPr>
        </p:nvGraphicFramePr>
        <p:xfrm>
          <a:off x="4572000" y="1484784"/>
          <a:ext cx="4320479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0" y="692696"/>
            <a:ext cx="4186808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chemeClr val="tx2"/>
                </a:solidFill>
              </a:rPr>
              <a:t>Преглед планираних и исплаћених</a:t>
            </a:r>
            <a:endParaRPr lang="en-US" sz="1400" b="1" dirty="0">
              <a:solidFill>
                <a:schemeClr val="tx2"/>
              </a:solidFill>
            </a:endParaRPr>
          </a:p>
          <a:p>
            <a:r>
              <a:rPr lang="ru-RU" sz="1400" b="1" dirty="0">
                <a:solidFill>
                  <a:schemeClr val="tx2"/>
                </a:solidFill>
              </a:rPr>
              <a:t>средства за пољопривреду и рурали </a:t>
            </a:r>
            <a:endParaRPr lang="en-US" sz="1400" b="1" dirty="0">
              <a:solidFill>
                <a:schemeClr val="tx2"/>
              </a:solidFill>
            </a:endParaRPr>
          </a:p>
          <a:p>
            <a:r>
              <a:rPr lang="ru-RU" sz="1400" b="1" dirty="0">
                <a:solidFill>
                  <a:schemeClr val="tx2"/>
                </a:solidFill>
              </a:rPr>
              <a:t>развој, у 000 РСД, у 2016.години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5589240"/>
            <a:ext cx="80032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400" dirty="0"/>
              <a:t>Највећи износ подршке пољопривреди и руралном развоју у 2015. години је обезбедио Град Зајечар, потом општине Књажевац, Бор и Неготин, док је  у 2016. години највећи износ подршке обезбеђен од стране  општина Неготин, Књажевац, Бор и Мајданпек.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9395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9922" y="-99392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sr-Cyrl-RS" sz="2200" b="1" dirty="0"/>
              <a:t>Структура реализоване подршке пољопривреди и руралном развоју, у 000 РСД, у 2015. години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66144397"/>
              </p:ext>
            </p:extLst>
          </p:nvPr>
        </p:nvGraphicFramePr>
        <p:xfrm>
          <a:off x="1043608" y="1268760"/>
          <a:ext cx="712879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797102" y="5229200"/>
            <a:ext cx="75608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400" dirty="0"/>
              <a:t>У 2015. години је највећи обим исплаћених средстава за подршку мерама руралног развоја, у износу од око 43.9 милиона динара, тј. око 89% исплаћених средстава за пољопривреду и рурални развој. </a:t>
            </a:r>
            <a:r>
              <a:rPr lang="ru-RU" sz="1400" dirty="0"/>
              <a:t>Учешће директних плаћања у укупном обим исплаћених средстава за пољопривреду и рурални развој износи око 11%, односно око 5.7 милиона динара.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2580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404" y="188641"/>
            <a:ext cx="73152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2400" b="1" dirty="0"/>
              <a:t>Структура реализоване подршке пољопривреди и руралном развоју, у 000 РСД, у 2016. години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28219622"/>
              </p:ext>
            </p:extLst>
          </p:nvPr>
        </p:nvGraphicFramePr>
        <p:xfrm>
          <a:off x="971600" y="1124744"/>
          <a:ext cx="72008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539552" y="5157192"/>
            <a:ext cx="81369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400" dirty="0"/>
              <a:t>У 2016. години, као и у 2015. години, је највећи обим исплаћених средстава за подршку мерама руралног развоја, у износу од око 48.4 милиона динара, тј. око 87% исплаћених средстава за пољопривреду и рурални развој. Учешће директних плаћања у укупном обим исплаћених средстава за пољопривреду и рурални развој износи око 13%, односно око 6.9 милиона динара.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41259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-171400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sr-Cyrl-RS" sz="3600" b="1" dirty="0"/>
              <a:t>ПРЕПОРУКЕ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7920880" cy="54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1.</a:t>
            </a:r>
            <a:r>
              <a:rPr lang="sr-Latn-RS" b="1" dirty="0"/>
              <a:t> </a:t>
            </a:r>
            <a:r>
              <a:rPr lang="ru-RU" sz="2400" b="1" dirty="0"/>
              <a:t>ОПШТЕ ИЛИ ИНСТИТУЦИОНАЛНЕ ПРЕПОРУКЕ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sr-Cyrl-RS" sz="2400" b="1" u="sng" dirty="0"/>
              <a:t>ПРЕПОРУКЕ ПРЕГОВАРАЧКОМ ТИМУ</a:t>
            </a:r>
            <a:endParaRPr lang="sr-Cyrl-RS" sz="2400" i="1" u="sng" dirty="0"/>
          </a:p>
          <a:p>
            <a:pPr marL="0" indent="0" algn="just">
              <a:buNone/>
            </a:pPr>
            <a:r>
              <a:rPr lang="ru-RU" sz="2400" i="1" dirty="0"/>
              <a:t>•Континуирана интерресорна комуникација свих чланова преговарачког тима за поглавља 11,12,13 и 27</a:t>
            </a:r>
          </a:p>
          <a:p>
            <a:pPr marL="0" indent="0" algn="just">
              <a:buNone/>
            </a:pPr>
            <a:r>
              <a:rPr lang="ru-RU" sz="2400" i="1" dirty="0"/>
              <a:t>•Интезивирање комуникације са организацијама цивилног друштва</a:t>
            </a:r>
            <a:endParaRPr lang="sr-Latn-RS" sz="2400" i="1" dirty="0"/>
          </a:p>
          <a:p>
            <a:pPr marL="0" indent="0" algn="just">
              <a:buNone/>
            </a:pPr>
            <a:endParaRPr lang="sr-Latn-RS" sz="2400" i="1" dirty="0"/>
          </a:p>
          <a:p>
            <a:pPr marL="0" indent="0">
              <a:buNone/>
            </a:pPr>
            <a:r>
              <a:rPr lang="sr-Cyrl-RS" sz="2400" b="1" u="sng" dirty="0"/>
              <a:t>ПРЕПОРУКЕ МИНИСТАРСТВУ</a:t>
            </a:r>
            <a:endParaRPr lang="sr-Cyrl-RS" sz="2800" i="1" u="sng" dirty="0"/>
          </a:p>
          <a:p>
            <a:pPr marL="0" indent="0" algn="just">
              <a:buNone/>
            </a:pPr>
            <a:r>
              <a:rPr lang="ru-RU" sz="2800" i="1" dirty="0"/>
              <a:t>•</a:t>
            </a:r>
            <a:r>
              <a:rPr lang="ru-RU" sz="2400" i="1" dirty="0"/>
              <a:t>Континуирана структура преговарачких група по поглављи</a:t>
            </a:r>
            <a:r>
              <a:rPr lang="sr-Cyrl-RS" sz="2400" i="1" dirty="0"/>
              <a:t>м</a:t>
            </a:r>
            <a:r>
              <a:rPr lang="ru-RU" sz="2400" i="1" dirty="0"/>
              <a:t>а</a:t>
            </a:r>
          </a:p>
          <a:p>
            <a:pPr marL="0" indent="0" algn="just">
              <a:buNone/>
            </a:pPr>
            <a:r>
              <a:rPr lang="sr-Cyrl-RS" sz="2400" i="1" dirty="0"/>
              <a:t> </a:t>
            </a:r>
            <a:r>
              <a:rPr lang="ru-RU" sz="2400" i="1" dirty="0"/>
              <a:t>•Едукација свих чланова преговарачких група са јасним тренинг планом </a:t>
            </a:r>
          </a:p>
          <a:p>
            <a:pPr marL="0" indent="0" algn="just">
              <a:buNone/>
            </a:pPr>
            <a:r>
              <a:rPr lang="ru-RU" sz="2400" i="1" dirty="0"/>
              <a:t>•Ангажовање научних и стручних институција за послове секторских анализа</a:t>
            </a:r>
            <a:endParaRPr lang="en-US" sz="2400" i="1" dirty="0"/>
          </a:p>
          <a:p>
            <a:pPr marL="0" indent="0" algn="just">
              <a:buNone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31543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60648"/>
            <a:ext cx="7704856" cy="626469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sr-Cyrl-RS" sz="4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ПРЕПОРУКЕ</a:t>
            </a:r>
          </a:p>
          <a:p>
            <a:pPr marL="0" indent="0">
              <a:buNone/>
            </a:pPr>
            <a:endParaRPr lang="sr-Cyrl-RS" sz="2400" b="1" u="sng" dirty="0"/>
          </a:p>
          <a:p>
            <a:pPr marL="0" indent="0">
              <a:buNone/>
            </a:pPr>
            <a:r>
              <a:rPr lang="sr-Cyrl-RS" sz="2400" b="1" u="sng" dirty="0"/>
              <a:t>ПРЕПОРУКЕ ЛОКАЛНИМ САМОУПРАВАМА</a:t>
            </a:r>
            <a:endParaRPr lang="sr-Latn-RS" sz="2400" b="1" u="sng" dirty="0"/>
          </a:p>
          <a:p>
            <a:pPr marL="0" indent="0">
              <a:buNone/>
            </a:pPr>
            <a:endParaRPr lang="sr-Cyrl-RS" sz="2200" b="1" u="sng" dirty="0"/>
          </a:p>
          <a:p>
            <a:pPr marL="0" indent="0" algn="just">
              <a:buNone/>
            </a:pPr>
            <a:r>
              <a:rPr lang="ru-RU" sz="2400" i="1" dirty="0"/>
              <a:t>• Обука надлежних службеника локалних самоуправа са основама и мерама Заједничке политике ЕУ</a:t>
            </a:r>
          </a:p>
          <a:p>
            <a:pPr marL="0" indent="0" algn="just">
              <a:buNone/>
            </a:pPr>
            <a:endParaRPr lang="ru-RU" sz="2400" i="1" dirty="0"/>
          </a:p>
          <a:p>
            <a:pPr marL="0" indent="0" algn="just">
              <a:buNone/>
            </a:pPr>
            <a:r>
              <a:rPr lang="ru-RU" sz="2400" i="1" dirty="0"/>
              <a:t>• Упознавање регистрованих пољопривредних газдинстава са основама и мерама Заједничке пољопривредне политике ЕУ</a:t>
            </a:r>
          </a:p>
          <a:p>
            <a:pPr marL="0" indent="0" algn="just">
              <a:buNone/>
            </a:pPr>
            <a:endParaRPr lang="ru-RU" sz="2400" i="1" dirty="0"/>
          </a:p>
          <a:p>
            <a:pPr marL="0" indent="0" algn="just">
              <a:buNone/>
            </a:pPr>
            <a:r>
              <a:rPr lang="ru-RU" sz="2400" i="1" dirty="0"/>
              <a:t>• Дефинисање регионалних и локалних потенцијала у области пољопривреде и руралног развоја и израда локалних и регионалних стратегија руралног развоја</a:t>
            </a:r>
          </a:p>
          <a:p>
            <a:pPr marL="0" indent="0" algn="just">
              <a:buNone/>
            </a:pPr>
            <a:endParaRPr lang="ru-RU" sz="2400" i="1" dirty="0"/>
          </a:p>
          <a:p>
            <a:pPr marL="0" indent="0" algn="just">
              <a:buNone/>
            </a:pPr>
            <a:r>
              <a:rPr lang="ru-RU" sz="2400" i="1" dirty="0"/>
              <a:t>• Активно укључење удружења предузетника и организација цивилног друштва у све развојне активности и планирања</a:t>
            </a:r>
          </a:p>
          <a:p>
            <a:pPr marL="0" indent="0" algn="just">
              <a:buNone/>
            </a:pPr>
            <a:endParaRPr lang="ru-RU" sz="2400" i="1" dirty="0"/>
          </a:p>
          <a:p>
            <a:pPr marL="0" indent="0" algn="just">
              <a:buNone/>
            </a:pPr>
            <a:r>
              <a:rPr lang="sr-Cyrl-RS" sz="2400" i="1" dirty="0"/>
              <a:t>• Активно укључење локалних самоуправа преко РРА у израду Плана руралног развоја (</a:t>
            </a:r>
            <a:r>
              <a:rPr lang="en-US" sz="2400" i="1" dirty="0"/>
              <a:t>Rural Development Plan).</a:t>
            </a:r>
          </a:p>
        </p:txBody>
      </p:sp>
    </p:spTree>
    <p:extLst>
      <p:ext uri="{BB962C8B-B14F-4D97-AF65-F5344CB8AC3E}">
        <p14:creationId xmlns:p14="http://schemas.microsoft.com/office/powerpoint/2010/main" val="2473373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92696"/>
            <a:ext cx="7315200" cy="58326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r-Cyrl-RS" sz="2800" b="1" dirty="0">
                <a:solidFill>
                  <a:schemeClr val="tx2"/>
                </a:solidFill>
              </a:rPr>
              <a:t>ПРЕПОРУКЕ</a:t>
            </a:r>
          </a:p>
          <a:p>
            <a:pPr marL="0" indent="0" algn="ctr">
              <a:buNone/>
            </a:pPr>
            <a:endParaRPr lang="sr-Cyrl-RS" sz="2600" dirty="0"/>
          </a:p>
          <a:p>
            <a:pPr marL="0" indent="0" algn="just">
              <a:buNone/>
            </a:pPr>
            <a:r>
              <a:rPr lang="sr-Cyrl-RS" sz="2400" dirty="0"/>
              <a:t>За успешно спровођење највећег дела препорука најбољи алат је коришћење постојећих капацитета </a:t>
            </a:r>
            <a:r>
              <a:rPr lang="sr-Cyrl-RS" sz="2400" b="1" u="sng" dirty="0"/>
              <a:t>Развојне агенције Србије (РАС)</a:t>
            </a:r>
            <a:r>
              <a:rPr lang="sr-Cyrl-RS" sz="2400" b="1" dirty="0"/>
              <a:t> </a:t>
            </a:r>
            <a:r>
              <a:rPr lang="sr-Cyrl-RS" sz="2400" dirty="0"/>
              <a:t>и </a:t>
            </a:r>
            <a:r>
              <a:rPr lang="sr-Cyrl-RS" sz="2400" b="1" u="sng" dirty="0"/>
              <a:t>Акредитованих регионалних развојних агенција (АРРА) </a:t>
            </a:r>
            <a:r>
              <a:rPr lang="sr-Cyrl-RS" sz="2400" dirty="0"/>
              <a:t>и њихово укључивање у систем подршке за спровођење процеса ЕУ интеграција у делу који се односи на интересе локалних самоуправа, као и за адекватно коришћење доступних средстава претприступне помоћи ЕУ Републици Србији током процеса приступања (прекогранична сарадња, ИПАРД, </a:t>
            </a:r>
            <a:r>
              <a:rPr lang="en-US" sz="2400" i="1" dirty="0"/>
              <a:t>TAIEX</a:t>
            </a:r>
            <a:r>
              <a:rPr lang="en-US" sz="2400" dirty="0"/>
              <a:t> </a:t>
            </a:r>
            <a:r>
              <a:rPr lang="sr-Cyrl-RS" sz="2400" dirty="0"/>
              <a:t>и сл.)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20080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114</TotalTime>
  <Words>736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Perspective</vt:lpstr>
      <vt:lpstr>ПРЕПОРУКЕ У ВЕЗИ КОРИШЋЕЊЕ ПРОГРАМА ПРЕТПРИСТУПНЕ ПОМОЋИ ЗА РУРАЛНИ РАЗВОЈ  (ИПАРД II ПРОГРАМ) </vt:lpstr>
      <vt:lpstr>ПОДРШКА НА ПОКРАЈИНСКОМ И ЛОКАЛНОМ НИВОУ</vt:lpstr>
      <vt:lpstr>          Преглед планираних буџетских средства за пољопривреду и рурални развој, у 000 РСД, 2015-2017</vt:lpstr>
      <vt:lpstr>Преглед планираних и исплаћених средства за пољопривреду и рурали развој, у 000 РСД, у 2015.години</vt:lpstr>
      <vt:lpstr>Структура реализоване подршке пољопривреди и руралном развоју, у 000 РСД, у 2015. години</vt:lpstr>
      <vt:lpstr>Структура реализоване подршке пољопривреди и руралном развоју, у 000 РСД, у 2016. години</vt:lpstr>
      <vt:lpstr>ПРЕПОРУКЕ</vt:lpstr>
      <vt:lpstr>PowerPoint Presentation</vt:lpstr>
      <vt:lpstr>PowerPoint Presentation</vt:lpstr>
      <vt:lpstr>Хвала на пажњи!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Преглед планираних буџетских средства за пољопривреду и рурални развој, у 000 РСД, 2015-2017</dc:title>
  <dc:creator>PC9</dc:creator>
  <cp:lastModifiedBy>Anita AL. Lazarević</cp:lastModifiedBy>
  <cp:revision>15</cp:revision>
  <dcterms:created xsi:type="dcterms:W3CDTF">2017-05-22T08:19:10Z</dcterms:created>
  <dcterms:modified xsi:type="dcterms:W3CDTF">2017-05-30T13:59:42Z</dcterms:modified>
</cp:coreProperties>
</file>